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18" r:id="rId2"/>
  </p:sldMasterIdLst>
  <p:notesMasterIdLst>
    <p:notesMasterId r:id="rId28"/>
  </p:notesMasterIdLst>
  <p:sldIdLst>
    <p:sldId id="256" r:id="rId3"/>
    <p:sldId id="258" r:id="rId4"/>
    <p:sldId id="317" r:id="rId5"/>
    <p:sldId id="409" r:id="rId6"/>
    <p:sldId id="400" r:id="rId7"/>
    <p:sldId id="411" r:id="rId8"/>
    <p:sldId id="414" r:id="rId9"/>
    <p:sldId id="417" r:id="rId10"/>
    <p:sldId id="416" r:id="rId11"/>
    <p:sldId id="418" r:id="rId12"/>
    <p:sldId id="413" r:id="rId13"/>
    <p:sldId id="419" r:id="rId14"/>
    <p:sldId id="412" r:id="rId15"/>
    <p:sldId id="420" r:id="rId16"/>
    <p:sldId id="422" r:id="rId17"/>
    <p:sldId id="421" r:id="rId18"/>
    <p:sldId id="426" r:id="rId19"/>
    <p:sldId id="424" r:id="rId20"/>
    <p:sldId id="423" r:id="rId21"/>
    <p:sldId id="427" r:id="rId22"/>
    <p:sldId id="425" r:id="rId23"/>
    <p:sldId id="428" r:id="rId24"/>
    <p:sldId id="429" r:id="rId25"/>
    <p:sldId id="390" r:id="rId26"/>
    <p:sldId id="4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258"/>
            <p14:sldId id="317"/>
            <p14:sldId id="409"/>
            <p14:sldId id="400"/>
            <p14:sldId id="411"/>
            <p14:sldId id="414"/>
            <p14:sldId id="417"/>
            <p14:sldId id="416"/>
            <p14:sldId id="418"/>
            <p14:sldId id="413"/>
            <p14:sldId id="419"/>
            <p14:sldId id="412"/>
            <p14:sldId id="420"/>
            <p14:sldId id="422"/>
            <p14:sldId id="421"/>
            <p14:sldId id="426"/>
            <p14:sldId id="424"/>
            <p14:sldId id="423"/>
            <p14:sldId id="427"/>
            <p14:sldId id="425"/>
            <p14:sldId id="428"/>
            <p14:sldId id="429"/>
            <p14:sldId id="390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385723"/>
    <a:srgbClr val="A9D18E"/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5472" autoAdjust="0"/>
  </p:normalViewPr>
  <p:slideViewPr>
    <p:cSldViewPr snapToGrid="0">
      <p:cViewPr varScale="1">
        <p:scale>
          <a:sx n="56" d="100"/>
          <a:sy n="56" d="100"/>
        </p:scale>
        <p:origin x="101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0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58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00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And searching by tags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 full Logos demo at this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01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9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 don’t bother; this is really for hot path or framework/library code)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82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want to add “User” to </a:t>
            </a:r>
            <a:r>
              <a:rPr lang="en-US" i="1" dirty="0"/>
              <a:t>every single log statement!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7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72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3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“throw context enricher”: we wrote our own for log4net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5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Christian, husband, father, developer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69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Including custom </a:t>
            </a:r>
            <a:r>
              <a:rPr lang="en-US" baseline="0"/>
              <a:t>logger implementation.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3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5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5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54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TraceSource</a:t>
            </a:r>
            <a:r>
              <a:rPr lang="en-US" dirty="0"/>
              <a:t>: </a:t>
            </a:r>
            <a:r>
              <a:rPr lang="en-US" dirty="0" err="1"/>
              <a:t>TraceEventType</a:t>
            </a:r>
            <a:r>
              <a:rPr lang="en-US" dirty="0"/>
              <a:t> had Error/Warning</a:t>
            </a:r>
            <a:r>
              <a:rPr lang="en-US"/>
              <a:t>/Information, but also Start and Stop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55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(and under </a:t>
            </a:r>
            <a:r>
              <a:rPr lang="en-US" baseline="0"/>
              <a:t>the hood)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19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4312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0664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2591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4453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4629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1154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13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546348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65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05455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206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163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C6EE4-4C3E-4260-6DA3-CA8CD1EA3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" y="1785"/>
            <a:ext cx="12187071" cy="68544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0B82E-F3CB-0B36-22B3-80B0D127A051}"/>
              </a:ext>
            </a:extLst>
          </p:cNvPr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730400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22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3CE6-E6F4-AA5B-4A24-0180677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9"/>
            <a:ext cx="12192000" cy="6857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B18-36E2-28A3-4D6A-5300ABB83ED5}"/>
              </a:ext>
            </a:extLst>
          </p:cNvPr>
          <p:cNvSpPr txBox="1"/>
          <p:nvPr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981321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StephenCleary/LocalTelemetry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sagetemplate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hyperlink" Target="https://12factor.ne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WillAzureMonitorSupportOTL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hyperlink" Target="https://tinyurl.com/AWS-OTEL-metrics" TargetMode="External"/><Relationship Id="rId4" Type="http://schemas.openxmlformats.org/officeDocument/2006/relationships/hyperlink" Target="https://tinyurl.com/AWS-OTEL-log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BeginScop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tephenCleary/Logg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Cleary/Logg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OTEL-RabbitM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zureMonitorOTELTerminolog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39525-4981-AC8B-723B-4261B9EC3B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Stephen Cleary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 a Logging Hero!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1F8B5-FA38-46C3-BB17-0AAB7E0F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Local Telemetry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85031-FD42-6790-BA83-C5AD8F1BB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https://github.com/StephenCleary/LocalTelemetry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881E6-EFB4-E0AB-7A9E-39009C73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" y="2193343"/>
            <a:ext cx="12111841" cy="308819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EBAB900-0C6F-D5F8-4E39-AE0FB239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510" y="4377690"/>
            <a:ext cx="3065252" cy="23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302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Telemetry the Easy Way</a:t>
            </a:r>
          </a:p>
        </p:txBody>
      </p:sp>
    </p:spTree>
    <p:extLst>
      <p:ext uri="{BB962C8B-B14F-4D97-AF65-F5344CB8AC3E}">
        <p14:creationId xmlns:p14="http://schemas.microsoft.com/office/powerpoint/2010/main" val="29782343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</a:t>
            </a:r>
          </a:p>
        </p:txBody>
      </p:sp>
    </p:spTree>
    <p:extLst>
      <p:ext uri="{BB962C8B-B14F-4D97-AF65-F5344CB8AC3E}">
        <p14:creationId xmlns:p14="http://schemas.microsoft.com/office/powerpoint/2010/main" val="20832697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2756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A.k.a. Structured logging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A.k.a. Message templates </a:t>
            </a:r>
            <a:r>
              <a:rPr lang="en-US" dirty="0">
                <a:hlinkClick r:id="rId3"/>
              </a:rPr>
              <a:t>https://messagetemplates.org/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Technically violates 12-factor app: </a:t>
            </a:r>
            <a:r>
              <a:rPr lang="en-US" dirty="0">
                <a:hlinkClick r:id="rId4"/>
              </a:rPr>
              <a:t>https://12factor.net/</a:t>
            </a:r>
            <a:endParaRPr lang="en-US" dirty="0"/>
          </a:p>
        </p:txBody>
      </p:sp>
      <p:pic>
        <p:nvPicPr>
          <p:cNvPr id="2" name="Picture 2" descr="They're more what you'd call guidelines than actual rules - They're more what you'd call guidelines than actual rules  Barbosa Rules">
            <a:extLst>
              <a:ext uri="{FF2B5EF4-FFF2-40B4-BE49-F238E27FC236}">
                <a16:creationId xmlns:a16="http://schemas.microsoft.com/office/drawing/2014/main" id="{0B614A10-DCC2-87C6-C415-34FC9A1B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116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323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Getting a logger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55951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Modern dependency injection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Configure your logger with its backend output(s).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Inject </a:t>
            </a:r>
            <a:r>
              <a:rPr lang="en-US" dirty="0" err="1">
                <a:latin typeface="Consolas" panose="020B0609020204030204" pitchFamily="49" charset="0"/>
              </a:rPr>
              <a:t>ILogger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Note: if you need to dynamically create loggers, inject </a:t>
            </a:r>
            <a:r>
              <a:rPr lang="en-US" dirty="0" err="1">
                <a:latin typeface="Consolas" panose="020B0609020204030204" pitchFamily="49" charset="0"/>
              </a:rPr>
              <a:t>ILoggerFactory</a:t>
            </a:r>
            <a:r>
              <a:rPr lang="en-US" dirty="0"/>
              <a:t>, not </a:t>
            </a:r>
            <a:r>
              <a:rPr lang="en-US" dirty="0" err="1">
                <a:latin typeface="Consolas" panose="020B0609020204030204" pitchFamily="49" charset="0"/>
              </a:rPr>
              <a:t>ILoggerProvider</a:t>
            </a:r>
            <a:r>
              <a:rPr lang="en-US" dirty="0"/>
              <a:t>.</a:t>
            </a:r>
          </a:p>
          <a:p>
            <a:pPr marL="1030290" lvl="2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ILoggerFactory</a:t>
            </a:r>
            <a:r>
              <a:rPr lang="en-US" dirty="0">
                <a:latin typeface="+mn-lt"/>
              </a:rPr>
              <a:t> is for getting loggers for your components to use.</a:t>
            </a:r>
            <a:endParaRPr lang="en-US" dirty="0"/>
          </a:p>
          <a:p>
            <a:pPr marL="1030290" lvl="2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ILoggerProvider</a:t>
            </a:r>
            <a:r>
              <a:rPr lang="en-US" dirty="0"/>
              <a:t> is for implementing custom backend outputs.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Tip: </a:t>
            </a:r>
            <a:r>
              <a:rPr lang="en-US" dirty="0" err="1">
                <a:latin typeface="Consolas" panose="020B0609020204030204" pitchFamily="49" charset="0"/>
              </a:rPr>
              <a:t>ILogger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 is covariant; you can pass it to base types!</a:t>
            </a:r>
          </a:p>
          <a:p>
            <a:pPr marL="457200" indent="-457200">
              <a:buFontTx/>
              <a:buChar char="-"/>
            </a:pPr>
            <a:r>
              <a:rPr lang="en-US" dirty="0"/>
              <a:t>Everything else: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Configure a logger factory via </a:t>
            </a:r>
            <a:r>
              <a:rPr lang="en-US" dirty="0" err="1">
                <a:latin typeface="Consolas" panose="020B0609020204030204" pitchFamily="49" charset="0"/>
              </a:rPr>
              <a:t>LoggerFactory.Create</a:t>
            </a:r>
            <a:endParaRPr lang="en-US" dirty="0">
              <a:latin typeface="Consolas" panose="020B0609020204030204" pitchFamily="49" charset="0"/>
            </a:endParaRPr>
          </a:p>
          <a:p>
            <a:pPr marL="796926" lvl="1" indent="-457200">
              <a:buFontTx/>
              <a:buChar char="-"/>
            </a:pPr>
            <a:r>
              <a:rPr lang="en-US" dirty="0"/>
              <a:t>Call </a:t>
            </a:r>
            <a:r>
              <a:rPr lang="en-US" dirty="0" err="1">
                <a:latin typeface="Consolas" panose="020B0609020204030204" pitchFamily="49" charset="0"/>
              </a:rPr>
              <a:t>CreateLogger</a:t>
            </a:r>
            <a:r>
              <a:rPr lang="en-US" dirty="0"/>
              <a:t> on the factory.</a:t>
            </a:r>
          </a:p>
        </p:txBody>
      </p:sp>
    </p:spTree>
    <p:extLst>
      <p:ext uri="{BB962C8B-B14F-4D97-AF65-F5344CB8AC3E}">
        <p14:creationId xmlns:p14="http://schemas.microsoft.com/office/powerpoint/2010/main" val="19637689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Basic Logging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86062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Log with placeholders, like this:</a:t>
            </a:r>
          </a:p>
          <a:p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_</a:t>
            </a:r>
            <a:r>
              <a:rPr lang="en-US" sz="2200" dirty="0" err="1">
                <a:latin typeface="Consolas" panose="020B0609020204030204" pitchFamily="49" charset="0"/>
              </a:rPr>
              <a:t>logger.LogInformation</a:t>
            </a:r>
            <a:r>
              <a:rPr lang="en-US" sz="2200" dirty="0">
                <a:latin typeface="Consolas" panose="020B0609020204030204" pitchFamily="49" charset="0"/>
              </a:rPr>
              <a:t>("Forecast result: {temperature}", temperature);</a:t>
            </a:r>
            <a:br>
              <a:rPr lang="en-US" sz="2200" dirty="0">
                <a:latin typeface="Consolas" panose="020B0609020204030204" pitchFamily="49" charset="0"/>
              </a:rPr>
            </a:br>
            <a:endParaRPr lang="en-US" sz="2200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r>
              <a:rPr lang="en-US" dirty="0"/>
              <a:t>This is not string interpolation!</a:t>
            </a:r>
          </a:p>
          <a:p>
            <a:pPr marL="457200" indent="-457200">
              <a:buFontTx/>
              <a:buChar char="-"/>
            </a:pPr>
            <a:r>
              <a:rPr lang="en-US" dirty="0"/>
              <a:t>This is not format string arguments!</a:t>
            </a:r>
          </a:p>
          <a:p>
            <a:pPr marL="457200" indent="-457200">
              <a:buFontTx/>
              <a:buChar char="-"/>
            </a:pPr>
            <a:r>
              <a:rPr lang="en-US" dirty="0"/>
              <a:t>This is a message template.</a:t>
            </a:r>
          </a:p>
          <a:p>
            <a:pPr marL="457200" indent="-457200">
              <a:buFontTx/>
              <a:buChar char="-"/>
            </a:pPr>
            <a:r>
              <a:rPr lang="en-US" dirty="0"/>
              <a:t>What actually happens (mostly):</a:t>
            </a:r>
          </a:p>
          <a:p>
            <a:r>
              <a:rPr lang="en-US" sz="3000" dirty="0">
                <a:latin typeface="Consolas" panose="020B0609020204030204" pitchFamily="49" charset="0"/>
              </a:rPr>
              <a:t>{ message: "Forecast result: 13", temperature: 13 }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EAD1BF-01FE-2EF5-D6BA-D17587790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4698"/>
          <a:stretch/>
        </p:blipFill>
        <p:spPr bwMode="auto">
          <a:xfrm>
            <a:off x="8360874" y="2571750"/>
            <a:ext cx="3133896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552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Basic Semantic Logging</a:t>
            </a:r>
          </a:p>
        </p:txBody>
      </p:sp>
    </p:spTree>
    <p:extLst>
      <p:ext uri="{BB962C8B-B14F-4D97-AF65-F5344CB8AC3E}">
        <p14:creationId xmlns:p14="http://schemas.microsoft.com/office/powerpoint/2010/main" val="20379387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Backend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44942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Cloud: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Azure AppInsights/Monitor </a:t>
            </a:r>
            <a:r>
              <a:rPr lang="en-US" dirty="0">
                <a:hlinkClick r:id="rId3"/>
              </a:rPr>
              <a:t>https://tinyurl.com/WillAzureMonitorSupportOTLP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AWS CloudWatch (</a:t>
            </a:r>
            <a:r>
              <a:rPr lang="en-US" dirty="0">
                <a:hlinkClick r:id="rId4"/>
              </a:rPr>
              <a:t>https://tinyurl.com/AWS-OTEL-logs</a:t>
            </a:r>
            <a:r>
              <a:rPr lang="en-US" dirty="0"/>
              <a:t>)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(Use X-Ray for metrics: </a:t>
            </a:r>
            <a:r>
              <a:rPr lang="en-US" dirty="0">
                <a:hlinkClick r:id="rId5"/>
              </a:rPr>
              <a:t>https://tinyurl.com/AWS-OTEL-metrics</a:t>
            </a:r>
            <a:r>
              <a:rPr lang="en-US" dirty="0"/>
              <a:t>)</a:t>
            </a:r>
          </a:p>
          <a:p>
            <a:pPr marL="457200" indent="-457200">
              <a:buFontTx/>
              <a:buChar char="-"/>
            </a:pPr>
            <a:r>
              <a:rPr lang="en-US" dirty="0"/>
              <a:t>SaaS: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Graylog</a:t>
            </a:r>
            <a:r>
              <a:rPr lang="en-US" dirty="0"/>
              <a:t> cloud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Papertrail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Self-hosted: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Graylog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Seq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45E9D6-CE0A-1E25-20B6-6A7AD752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88" y="3053089"/>
            <a:ext cx="3882690" cy="25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0730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Performance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12580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Basic form:</a:t>
            </a:r>
          </a:p>
          <a:p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_</a:t>
            </a:r>
            <a:r>
              <a:rPr lang="en-US" sz="2200" dirty="0" err="1">
                <a:latin typeface="Consolas" panose="020B0609020204030204" pitchFamily="49" charset="0"/>
              </a:rPr>
              <a:t>logger.LogInformation</a:t>
            </a:r>
            <a:r>
              <a:rPr lang="en-US" sz="2200" dirty="0">
                <a:latin typeface="Consolas" panose="020B0609020204030204" pitchFamily="49" charset="0"/>
              </a:rPr>
              <a:t>("Forecast result: {temperature}", temperature);</a:t>
            </a:r>
            <a:br>
              <a:rPr lang="en-US" sz="2200" dirty="0">
                <a:latin typeface="Consolas" panose="020B0609020204030204" pitchFamily="49" charset="0"/>
              </a:rPr>
            </a:br>
            <a:endParaRPr lang="en-US" sz="2200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r>
              <a:rPr lang="en-US" dirty="0"/>
              <a:t>Performant form:</a:t>
            </a:r>
            <a:endParaRPr lang="en-US" sz="3000" dirty="0">
              <a:latin typeface="Consolas" panose="020B0609020204030204" pitchFamily="49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_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logger.LogTemperature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(temperature);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</a:b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[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LoggerMessage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(Level =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LogLevel.Information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, Message = "Forecast result: {temperature}")]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static partial void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LogTemperature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(this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ILogger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 logger, int temperature);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001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Scopes!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17610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This is your hero superpower.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Scopes allow you to attach </a:t>
            </a:r>
            <a:r>
              <a:rPr lang="en-US" dirty="0" err="1"/>
              <a:t>name:value</a:t>
            </a:r>
            <a:r>
              <a:rPr lang="en-US" dirty="0"/>
              <a:t> data pairs to all logs within a scope.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C24E00-923B-F3B0-D9A2-69546449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89" y="3074670"/>
            <a:ext cx="3469822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94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7" y="4201227"/>
            <a:ext cx="3435985" cy="1389380"/>
          </a:xfrm>
          <a:prstGeom prst="rect">
            <a:avLst/>
          </a:prstGeom>
        </p:spPr>
      </p:pic>
      <p:pic>
        <p:nvPicPr>
          <p:cNvPr id="2" name="Picture 1" descr="A person with her hands on her head&#10;&#10;AI-generated content may be incorrect.">
            <a:extLst>
              <a:ext uri="{FF2B5EF4-FFF2-40B4-BE49-F238E27FC236}">
                <a16:creationId xmlns:a16="http://schemas.microsoft.com/office/drawing/2014/main" id="{F2270747-7385-F384-62B4-CCF49945B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67" y="981537"/>
            <a:ext cx="3072713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Scopes</a:t>
            </a:r>
          </a:p>
        </p:txBody>
      </p:sp>
    </p:spTree>
    <p:extLst>
      <p:ext uri="{BB962C8B-B14F-4D97-AF65-F5344CB8AC3E}">
        <p14:creationId xmlns:p14="http://schemas.microsoft.com/office/powerpoint/2010/main" val="12556955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 Scopes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7478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 scope type is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IEnumerable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KeyValuePair</a:t>
            </a:r>
            <a:r>
              <a:rPr lang="en-US" dirty="0">
                <a:latin typeface="Consolas" panose="020B0609020204030204" pitchFamily="49" charset="0"/>
              </a:rPr>
              <a:t>&lt;string, object&gt;&gt;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https://tinyurl.com/BeginScope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Tip: helpers are convenient. E.g., </a:t>
            </a:r>
            <a:r>
              <a:rPr lang="en-US" dirty="0">
                <a:hlinkClick r:id="rId4"/>
              </a:rPr>
              <a:t>https://github.com/stephenCleary/Logging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036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 Scopes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8120381" cy="506631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Common pitfall: exception handling scopes.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 scopes in force when the exception is thrown are different than when the exception is logged.</a:t>
            </a:r>
          </a:p>
          <a:p>
            <a:pPr marL="457200" indent="-457200">
              <a:buFontTx/>
              <a:buChar char="-"/>
            </a:pPr>
            <a:r>
              <a:rPr lang="en-US" dirty="0"/>
              <a:t>Workaround: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Capture the scopes when the exception is thrown.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Restore the scopes when the exception is logged.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https://github.com/stephenCleary/Logging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Alternative: Seq has a “throw context enricher”.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B1A04AD-005B-36DB-E883-3316A047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223" y="865073"/>
            <a:ext cx="3356537" cy="420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497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Scopes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3067062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930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solidFill>
                  <a:schemeClr val="bg1"/>
                </a:soli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5786" y="5084852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>
                <a:solidFill>
                  <a:schemeClr val="bg1"/>
                </a:solidFill>
              </a:rPr>
              <a:t>Image from </a:t>
            </a:r>
            <a:r>
              <a:rPr lang="en-US" sz="900" dirty="0" err="1">
                <a:solidFill>
                  <a:schemeClr val="bg1"/>
                </a:solidFill>
              </a:rPr>
              <a:t>Etsy</a:t>
            </a:r>
            <a:r>
              <a:rPr lang="en-US" sz="900" dirty="0">
                <a:solidFill>
                  <a:schemeClr val="bg1"/>
                </a:solidFill>
              </a:rPr>
              <a:t> user </a:t>
            </a:r>
            <a:r>
              <a:rPr lang="en-US" sz="900" dirty="0" err="1">
                <a:solidFill>
                  <a:schemeClr val="bg1"/>
                </a:solidFill>
              </a:rPr>
              <a:t>Rosewine</a:t>
            </a:r>
            <a:r>
              <a:rPr lang="en-US" sz="900" dirty="0">
                <a:solidFill>
                  <a:schemeClr val="bg1"/>
                </a:solidFill>
              </a:rPr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768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Distributed tracing (including across queues):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https://tinyurl.com/OTEL-RabbitMQ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Pitfall: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Know your backend (e.g., </a:t>
            </a:r>
            <a:r>
              <a:rPr lang="en-US" dirty="0" err="1"/>
              <a:t>Graylog’s</a:t>
            </a:r>
            <a:r>
              <a:rPr lang="en-US" dirty="0"/>
              <a:t> </a:t>
            </a:r>
            <a:r>
              <a:rPr lang="en-US" dirty="0" err="1"/>
              <a:t>ElasticSearch</a:t>
            </a:r>
            <a:r>
              <a:rPr lang="en-US" dirty="0"/>
              <a:t> index typing)</a:t>
            </a:r>
          </a:p>
        </p:txBody>
      </p:sp>
    </p:spTree>
    <p:extLst>
      <p:ext uri="{BB962C8B-B14F-4D97-AF65-F5344CB8AC3E}">
        <p14:creationId xmlns:p14="http://schemas.microsoft.com/office/powerpoint/2010/main" val="34824521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85FC9-B82E-937A-3192-687F8A05C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42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246814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Terminology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1262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Open Telemetry (OTEL)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Open Telemetry Protocol (OTLP)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gRPC:4317 / HTTP:4318</a:t>
            </a:r>
          </a:p>
        </p:txBody>
      </p:sp>
    </p:spTree>
    <p:extLst>
      <p:ext uri="{BB962C8B-B14F-4D97-AF65-F5344CB8AC3E}">
        <p14:creationId xmlns:p14="http://schemas.microsoft.com/office/powerpoint/2010/main" val="26787934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Terminology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0180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Logs</a:t>
            </a:r>
          </a:p>
          <a:p>
            <a:pPr marL="457200" indent="-457200">
              <a:buFontTx/>
              <a:buChar char="-"/>
            </a:pPr>
            <a:r>
              <a:rPr lang="en-US" dirty="0"/>
              <a:t>Metrics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Measurements. Think Prometheus/Grafana dashboards.</a:t>
            </a:r>
          </a:p>
          <a:p>
            <a:pPr marL="457200" indent="-457200">
              <a:buFontTx/>
              <a:buChar char="-"/>
            </a:pPr>
            <a:r>
              <a:rPr lang="en-US" dirty="0"/>
              <a:t>Traces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Spans. Think waterfall diagrams or Start/Stop events.</a:t>
            </a:r>
          </a:p>
          <a:p>
            <a:pPr marL="796926" lvl="1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i="1" dirty="0"/>
              <a:t>Timing</a:t>
            </a:r>
            <a:r>
              <a:rPr lang="en-US" dirty="0"/>
              <a:t> is a grey area; prefer traces unless you need metric.</a:t>
            </a:r>
          </a:p>
          <a:p>
            <a:pPr marL="457200" indent="-457200">
              <a:buFontTx/>
              <a:buChar char="-"/>
            </a:pPr>
            <a:r>
              <a:rPr lang="en-US" dirty="0">
                <a:hlinkClick r:id="rId3"/>
              </a:rPr>
              <a:t>https://tinyurl.com/AzureMonitorOTELTerminology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79CA40-DB85-5F5F-23F4-BDD4177C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61" y="103823"/>
            <a:ext cx="3012299" cy="38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166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7E44-C671-4C6A-9C66-DC498D0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History: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2809-96C8-7A27-A245-2B844F255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0D5E-173D-67B7-07A2-3782210AC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46"/>
            <a:ext cx="12192000" cy="31077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AD0C7D-D6EF-F3EA-4BB6-7B68A1AA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56" y="4151044"/>
            <a:ext cx="3325406" cy="241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043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7E44-C671-4C6A-9C66-DC498D0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History: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2809-96C8-7A27-A245-2B844F255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0D5E-173D-67B7-07A2-3782210AC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7" y="1875146"/>
            <a:ext cx="12188386" cy="31077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5C6CA98-BE7B-9706-8F62-3DC6F9FA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167" y="3851959"/>
            <a:ext cx="3044586" cy="271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0173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7E44-C671-4C6A-9C66-DC498D0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History: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2809-96C8-7A27-A245-2B844F255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0D5E-173D-67B7-07A2-3782210AC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7" y="1875146"/>
            <a:ext cx="12188386" cy="31077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25FDD68-5AAD-1434-E6CE-A1D268EB8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582" y="4084369"/>
            <a:ext cx="3726180" cy="24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941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3A1D99AA-2C26-4EE3-9549-072F209D0352}" vid="{CC9ED212-E232-4257-BD79-C2D0F5FD60E9}"/>
    </a:ext>
  </a:extLst>
</a:theme>
</file>

<file path=ppt/theme/theme2.xml><?xml version="1.0" encoding="utf-8"?>
<a:theme xmlns:a="http://schemas.openxmlformats.org/drawingml/2006/main" name="2023 ThatConf Landscap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24649</TotalTime>
  <Words>731</Words>
  <Application>Microsoft Office PowerPoint</Application>
  <PresentationFormat>Widescreen</PresentationFormat>
  <Paragraphs>124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Segoe UI</vt:lpstr>
      <vt:lpstr>Segoe UI Light</vt:lpstr>
      <vt:lpstr>Wingdings</vt:lpstr>
      <vt:lpstr>Theme1</vt:lpstr>
      <vt:lpstr>2023 ThatConf Landscape</vt:lpstr>
      <vt:lpstr>Be a Logging Hero!</vt:lpstr>
      <vt:lpstr>Who is this guy?</vt:lpstr>
      <vt:lpstr>PowerPoint Presentation</vt:lpstr>
      <vt:lpstr>Telemetry</vt:lpstr>
      <vt:lpstr>Telemetry Terminology</vt:lpstr>
      <vt:lpstr>Telemetry Terminology</vt:lpstr>
      <vt:lpstr>Telemetry History: Metrics</vt:lpstr>
      <vt:lpstr>Telemetry History: Traces</vt:lpstr>
      <vt:lpstr>Telemetry History: Logs</vt:lpstr>
      <vt:lpstr>Demo: Local Telemetry</vt:lpstr>
      <vt:lpstr>Demo: Telemetry the Easy Way</vt:lpstr>
      <vt:lpstr>Semantic Logging</vt:lpstr>
      <vt:lpstr>Semantic logging</vt:lpstr>
      <vt:lpstr>Semantic Logging: Getting a logger</vt:lpstr>
      <vt:lpstr>Semantic Logging: Basic Logging</vt:lpstr>
      <vt:lpstr>Demo: Basic Semantic Logging</vt:lpstr>
      <vt:lpstr>Semantic Logging: Backend options</vt:lpstr>
      <vt:lpstr>Semantic Logging: Performance</vt:lpstr>
      <vt:lpstr>Semantic Logging: Scopes!</vt:lpstr>
      <vt:lpstr>Demo: Scopes</vt:lpstr>
      <vt:lpstr>Semantic Logging Scopes</vt:lpstr>
      <vt:lpstr>Semantic Logging Scopes</vt:lpstr>
      <vt:lpstr>Demo: Scopes in the Real World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437</cp:revision>
  <dcterms:created xsi:type="dcterms:W3CDTF">2013-02-28T01:41:02Z</dcterms:created>
  <dcterms:modified xsi:type="dcterms:W3CDTF">2025-05-12T18:46:40Z</dcterms:modified>
</cp:coreProperties>
</file>